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6C9"/>
    <a:srgbClr val="ADADD1"/>
    <a:srgbClr val="9AA3D2"/>
    <a:srgbClr val="99ACD3"/>
    <a:srgbClr val="98B5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gradFill flip="none" rotWithShape="1">
            <a:gsLst>
              <a:gs pos="0">
                <a:schemeClr val="bg1">
                  <a:lumMod val="65000"/>
                </a:schemeClr>
              </a:gs>
              <a:gs pos="43000">
                <a:schemeClr val="bg1">
                  <a:lumMod val="75000"/>
                  <a:alpha val="43000"/>
                </a:schemeClr>
              </a:gs>
              <a:gs pos="80000">
                <a:schemeClr val="lt1">
                  <a:shade val="30000"/>
                  <a:satMod val="200000"/>
                  <a:alpha val="0"/>
                </a:schemeClr>
              </a:gs>
              <a:gs pos="100000">
                <a:schemeClr val="lt1">
                  <a:shade val="30000"/>
                  <a:satMod val="200000"/>
                  <a:alpha val="28000"/>
                </a:schemeClr>
              </a:gs>
              <a:gs pos="100000">
                <a:schemeClr val="lt1">
                  <a:shade val="30000"/>
                  <a:satMod val="200000"/>
                  <a:alpha val="74000"/>
                </a:schemeClr>
              </a:gs>
            </a:gsLst>
            <a:lin ang="5400000" scaled="0"/>
            <a:tileRect/>
          </a:gradFill>
        </p:spPr>
        <p:txBody>
          <a:bodyPr>
            <a:noAutofit/>
          </a:bodyPr>
          <a:lstStyle>
            <a:lvl1pPr>
              <a:defRPr sz="2800" b="1" cap="small" spc="27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gradFill flip="none" rotWithShape="1">
            <a:gsLst>
              <a:gs pos="0">
                <a:schemeClr val="bg1">
                  <a:lumMod val="65000"/>
                </a:schemeClr>
              </a:gs>
              <a:gs pos="43000">
                <a:schemeClr val="bg1">
                  <a:lumMod val="75000"/>
                  <a:alpha val="43000"/>
                </a:schemeClr>
              </a:gs>
              <a:gs pos="80000">
                <a:schemeClr val="lt1">
                  <a:shade val="30000"/>
                  <a:satMod val="200000"/>
                  <a:alpha val="69000"/>
                </a:schemeClr>
              </a:gs>
              <a:gs pos="100000">
                <a:schemeClr val="lt1">
                  <a:shade val="30000"/>
                  <a:satMod val="200000"/>
                  <a:alpha val="28000"/>
                </a:schemeClr>
              </a:gs>
              <a:gs pos="100000">
                <a:schemeClr val="lt1">
                  <a:shade val="30000"/>
                  <a:satMod val="200000"/>
                  <a:alpha val="74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Globe Fon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08520" y="-27384"/>
            <a:ext cx="9361040" cy="700131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leadercraft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f@mfpartnersconsulting.com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ollaborateur%20MF.DCMGQ94J\Bureau\Jessica%20Marie\Journ&#233;es%20E-Learning\JEL%202012\PPT%20JEL\Diapo%20Leadercraft.avi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59632" y="1628800"/>
            <a:ext cx="6984776" cy="367240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alpha val="68000"/>
                </a:schemeClr>
              </a:gs>
              <a:gs pos="89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4800" b="1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18000"/>
                    </a:prstClr>
                  </a:outerShdw>
                </a:effectLst>
              </a:rPr>
              <a:t>LEADERCRAFT</a:t>
            </a:r>
            <a:r>
              <a:rPr lang="fr-FR" sz="4400" b="1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18000"/>
                    </a:prst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fr-FR" sz="4400" b="1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18000"/>
                    </a:prstClr>
                  </a:outerShdw>
                </a:effectLst>
              </a:rPr>
              <a:t>Développez Vos Compétences Managériales</a:t>
            </a:r>
          </a:p>
          <a:p>
            <a:pPr algn="ctr">
              <a:defRPr/>
            </a:pPr>
            <a:r>
              <a:rPr lang="fr-FR" sz="3600" b="1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18000"/>
                    </a:prstClr>
                  </a:outerShdw>
                </a:effectLst>
              </a:rPr>
              <a:t>Dialoguez avec un collaborateur virtuel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95736" y="5787261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fr-FR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Les hommes ne s’arrêtent pas de jouer  parce qu’ils vieillissent, </a:t>
            </a:r>
          </a:p>
          <a:p>
            <a:pPr algn="r">
              <a:defRPr/>
            </a:pPr>
            <a:r>
              <a:rPr lang="fr-FR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ils vieillissent car ils arrêtent de jouer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fr-FR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r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 (G.B. Shaw)</a:t>
            </a:r>
            <a:endParaRPr lang="fr-FR" sz="2000" b="1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6513" y="56294"/>
            <a:ext cx="4183673" cy="99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logo  MF França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-1"/>
            <a:ext cx="4716016" cy="1071959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592288"/>
          </a:xfrm>
          <a:gradFill>
            <a:gsLst>
              <a:gs pos="0">
                <a:schemeClr val="bg1">
                  <a:lumMod val="65000"/>
                  <a:alpha val="10000"/>
                </a:schemeClr>
              </a:gs>
              <a:gs pos="43000">
                <a:schemeClr val="bg1">
                  <a:lumMod val="75000"/>
                  <a:alpha val="43000"/>
                </a:schemeClr>
              </a:gs>
              <a:gs pos="80000">
                <a:schemeClr val="lt1">
                  <a:shade val="30000"/>
                  <a:satMod val="200000"/>
                  <a:alpha val="69000"/>
                </a:schemeClr>
              </a:gs>
              <a:gs pos="100000">
                <a:schemeClr val="lt1">
                  <a:shade val="30000"/>
                  <a:satMod val="200000"/>
                  <a:alpha val="28000"/>
                </a:schemeClr>
              </a:gs>
              <a:gs pos="100000">
                <a:schemeClr val="lt1">
                  <a:shade val="30000"/>
                  <a:satMod val="200000"/>
                  <a:alpha val="74000"/>
                </a:schemeClr>
              </a:gs>
            </a:gsLst>
          </a:gradFill>
        </p:spPr>
        <p:txBody>
          <a:bodyPr>
            <a:noAutofit/>
          </a:bodyPr>
          <a:lstStyle/>
          <a:p>
            <a:pPr marL="0" lvl="1" indent="0" algn="ctr">
              <a:spcBef>
                <a:spcPts val="0"/>
              </a:spcBef>
              <a:buNone/>
            </a:pPr>
            <a:r>
              <a:rPr lang="it-IT" sz="4600" b="1" u="sng" cap="small" spc="300" dirty="0" smtClean="0">
                <a:latin typeface="Arial" pitchFamily="34" charset="0"/>
                <a:cs typeface="Arial" pitchFamily="34" charset="0"/>
              </a:rPr>
              <a:t>Merci De Votre Attention !</a:t>
            </a:r>
          </a:p>
          <a:p>
            <a:pPr marL="0" lvl="1" indent="531813" algn="r">
              <a:spcBef>
                <a:spcPct val="50000"/>
              </a:spcBef>
              <a:buNone/>
            </a:pPr>
            <a:endParaRPr lang="it-IT" sz="1200" b="1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1" indent="531813" algn="r">
              <a:spcBef>
                <a:spcPct val="50000"/>
              </a:spcBef>
              <a:buNone/>
            </a:pPr>
            <a:r>
              <a:rPr lang="it-IT" sz="3000" b="1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Lien LEADERCRAFT :</a:t>
            </a:r>
          </a:p>
          <a:p>
            <a:pPr marL="0" lvl="1" indent="531813" algn="r">
              <a:spcBef>
                <a:spcPct val="50000"/>
              </a:spcBef>
              <a:buNone/>
            </a:pPr>
            <a:r>
              <a:rPr lang="fr-FR" sz="3600" i="1" dirty="0" smtClean="0">
                <a:solidFill>
                  <a:schemeClr val="bg1"/>
                </a:solidFill>
                <a:hlinkClick r:id="rId2"/>
              </a:rPr>
              <a:t>leadercraft.eu</a:t>
            </a:r>
            <a:endParaRPr lang="it-IT" sz="3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logo  MF França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1484784"/>
            <a:ext cx="4644008" cy="1055591"/>
          </a:xfrm>
          <a:prstGeom prst="rect">
            <a:avLst/>
          </a:prstGeom>
        </p:spPr>
      </p:pic>
      <p:pic>
        <p:nvPicPr>
          <p:cNvPr id="7" name="Image 6" descr="logo-leadercraft_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772" y="2802653"/>
            <a:ext cx="8676456" cy="20665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7504" y="5373216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/>
              <a:t>Domaine de Vallombrey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/>
              <a:t>28 Chemin de Vallombrey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/>
              <a:t>69130 Ecully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64088" y="5373216"/>
            <a:ext cx="3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/>
              <a:t>Téléphone : + 33 9 75 40 90 78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/>
              <a:t>Téléfax :       + 33 4 78 85 00 21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/>
              <a:t> </a:t>
            </a:r>
            <a:r>
              <a:rPr lang="fr-FR" sz="2000" b="1" u="sng" dirty="0" smtClean="0">
                <a:hlinkClick r:id="rId5"/>
              </a:rPr>
              <a:t>mf@mfpartnersconsulting.com</a:t>
            </a:r>
            <a:endParaRPr lang="fr-FR" sz="2000" b="1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720080"/>
          </a:xfrm>
        </p:spPr>
        <p:txBody>
          <a:bodyPr>
            <a:noAutofit/>
          </a:bodyPr>
          <a:lstStyle/>
          <a:p>
            <a:r>
              <a:rPr lang="fr-FR" sz="2800" dirty="0" smtClean="0"/>
              <a:t>Qu’est ce que le Jeu LEADERCRAFT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/>
          <a:lstStyle/>
          <a:p>
            <a:pPr marL="0" indent="35560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 serious game modulable né du partenariat avec le CNRS italien et Entropy Knowledge Management.</a:t>
            </a:r>
          </a:p>
          <a:p>
            <a:pPr marL="0" indent="35560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400" b="1" cap="small" spc="15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serious game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est comme un jeu vidéo mais avec une finalité pédagogique. Nous vous invitons à apprendre en jouant!</a:t>
            </a:r>
          </a:p>
        </p:txBody>
      </p:sp>
      <p:sp>
        <p:nvSpPr>
          <p:cNvPr id="5" name="Organigramme : Préparation 4"/>
          <p:cNvSpPr/>
          <p:nvPr/>
        </p:nvSpPr>
        <p:spPr>
          <a:xfrm>
            <a:off x="1781944" y="4293096"/>
            <a:ext cx="5580112" cy="720080"/>
          </a:xfrm>
          <a:prstGeom prst="flowChartPreparation">
            <a:avLst/>
          </a:prstGeom>
          <a:solidFill>
            <a:srgbClr val="0070C0">
              <a:alpha val="5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i="1" dirty="0" smtClean="0"/>
              <a:t> </a:t>
            </a:r>
            <a:r>
              <a:rPr lang="fr-FR" sz="2200" i="1" dirty="0" smtClean="0">
                <a:latin typeface="Arial" pitchFamily="34" charset="0"/>
                <a:cs typeface="Arial" pitchFamily="34" charset="0"/>
              </a:rPr>
              <a:t>Une formation interactive et ludique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46856" y="5200600"/>
            <a:ext cx="8229600" cy="15407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3000">
                <a:schemeClr val="bg1">
                  <a:lumMod val="75000"/>
                  <a:alpha val="43000"/>
                </a:schemeClr>
              </a:gs>
              <a:gs pos="80000">
                <a:schemeClr val="lt1">
                  <a:shade val="30000"/>
                  <a:satMod val="200000"/>
                  <a:alpha val="69000"/>
                </a:schemeClr>
              </a:gs>
              <a:gs pos="100000">
                <a:schemeClr val="lt1">
                  <a:shade val="30000"/>
                  <a:satMod val="200000"/>
                  <a:alpha val="28000"/>
                </a:schemeClr>
              </a:gs>
              <a:gs pos="100000">
                <a:schemeClr val="lt1">
                  <a:shade val="30000"/>
                  <a:satMod val="200000"/>
                  <a:alpha val="74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indent="355600" algn="just">
              <a:lnSpc>
                <a:spcPct val="120000"/>
              </a:lnSpc>
              <a:spcBef>
                <a:spcPct val="50000"/>
              </a:spcBef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Tahoma" charset="0"/>
              </a:rPr>
              <a:t>Le but principal de cet outil est de mettre en œuvre les modèles de formation en management généralement utilisés dans les formations traditionnelles.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Image 9" descr="logo  MF França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-1"/>
            <a:ext cx="3131840" cy="711873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lum bright="11000" contrast="-44000"/>
          </a:blip>
          <a:srcRect b="28906"/>
          <a:stretch>
            <a:fillRect/>
          </a:stretch>
        </p:blipFill>
        <p:spPr bwMode="auto">
          <a:xfrm>
            <a:off x="0" y="30567"/>
            <a:ext cx="3059832" cy="51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720080"/>
          </a:xfrm>
        </p:spPr>
        <p:txBody>
          <a:bodyPr>
            <a:noAutofit/>
          </a:bodyPr>
          <a:lstStyle/>
          <a:p>
            <a:r>
              <a:rPr lang="fr-FR" sz="2800" dirty="0" smtClean="0"/>
              <a:t>Comment ça Marche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0" indent="355600" algn="just">
              <a:lnSpc>
                <a:spcPct val="140000"/>
              </a:lnSpc>
              <a:buNone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pierre angulaire de </a:t>
            </a:r>
            <a:r>
              <a:rPr lang="fr-FR" sz="2000" b="1" cap="small" spc="15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LEADERCRAFT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 la session d’entraînement : c’est une mise en situation du joueur qui doit atteindre des buts précis:</a:t>
            </a: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Négocier et Convaincre quelqu’un de faire quelque chose</a:t>
            </a: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Appliquer des décisions managériales </a:t>
            </a: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Résoudre un conflit</a:t>
            </a: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Agir en qualité de médiateur</a:t>
            </a: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Motiver un collaborateur</a:t>
            </a: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…</a:t>
            </a:r>
          </a:p>
        </p:txBody>
      </p:sp>
      <p:pic>
        <p:nvPicPr>
          <p:cNvPr id="6" name="Picture 3" descr="C:\Documents and Settings\collaborateur MF\Bureau\Romain Vivant\Images, screenshots, logos et autres\Image travail graphique\négociatio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4000"/>
          </a:blip>
          <a:srcRect/>
          <a:stretch>
            <a:fillRect/>
          </a:stretch>
        </p:blipFill>
        <p:spPr bwMode="auto">
          <a:xfrm>
            <a:off x="5138729" y="4221088"/>
            <a:ext cx="3609735" cy="2306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logo  MF França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-1"/>
            <a:ext cx="3131840" cy="71187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lum bright="11000" contrast="-44000"/>
          </a:blip>
          <a:srcRect b="28906"/>
          <a:stretch>
            <a:fillRect/>
          </a:stretch>
        </p:blipFill>
        <p:spPr bwMode="auto">
          <a:xfrm>
            <a:off x="0" y="30567"/>
            <a:ext cx="3059832" cy="51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720080"/>
          </a:xfrm>
        </p:spPr>
        <p:txBody>
          <a:bodyPr>
            <a:noAutofit/>
          </a:bodyPr>
          <a:lstStyle/>
          <a:p>
            <a:r>
              <a:rPr lang="fr-FR" sz="2800" dirty="0" smtClean="0"/>
              <a:t>Comment ça Marche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pPr marL="0" indent="355600" algn="just">
              <a:lnSpc>
                <a:spcPct val="140000"/>
              </a:lnSpc>
              <a:buNone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 joueur utilise un Avatar en 3D, un corps virtuel, un alter ego,  qui va matérialiser le comportement qu’il adoptera pendant le jeu, face à un robot.</a:t>
            </a:r>
          </a:p>
          <a:p>
            <a:pPr marL="0" indent="355600" algn="just">
              <a:lnSpc>
                <a:spcPct val="140000"/>
              </a:lnSpc>
              <a:buNone/>
            </a:pPr>
            <a:endParaRPr lang="fr-FR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355600" algn="just">
              <a:lnSpc>
                <a:spcPct val="140000"/>
              </a:lnSpc>
              <a:buNone/>
            </a:pPr>
            <a:endParaRPr lang="fr-FR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355600" algn="just">
              <a:lnSpc>
                <a:spcPct val="140000"/>
              </a:lnSpc>
              <a:buNone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la fin de chaque entraînement, </a:t>
            </a:r>
            <a:r>
              <a:rPr lang="fr-FR" sz="2200" b="1" cap="small" spc="15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LEADERCRAFT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détaille le score, les bonnes et les moins bonnes initiatives du joueur. C’est cette évaluation qui permet au joueur de s’auto-évaluer, en soulignant ses points forts et ses points faibles. LEADERCRAFT EDITOR nous permet de moduler le jeu en créant un nombre illimité de sessions.</a:t>
            </a:r>
          </a:p>
          <a:p>
            <a:pPr marL="0" indent="355600" algn="just">
              <a:lnSpc>
                <a:spcPct val="140000"/>
              </a:lnSpc>
              <a:buNone/>
            </a:pPr>
            <a:endParaRPr lang="fr-FR" sz="2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707904" y="2780928"/>
            <a:ext cx="2160240" cy="790167"/>
            <a:chOff x="2942929" y="2278793"/>
            <a:chExt cx="3191690" cy="1222215"/>
          </a:xfrm>
        </p:grpSpPr>
        <p:pic>
          <p:nvPicPr>
            <p:cNvPr id="8" name="Image 7" descr="stick figu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4211960" y="2278793"/>
              <a:ext cx="613152" cy="12222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Forme en L 8"/>
            <p:cNvSpPr/>
            <p:nvPr/>
          </p:nvSpPr>
          <p:spPr>
            <a:xfrm rot="13648236">
              <a:off x="2937356" y="2448559"/>
              <a:ext cx="826778" cy="815632"/>
            </a:xfrm>
            <a:prstGeom prst="corner">
              <a:avLst>
                <a:gd name="adj1" fmla="val 13677"/>
                <a:gd name="adj2" fmla="val 1203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en L 9"/>
            <p:cNvSpPr/>
            <p:nvPr/>
          </p:nvSpPr>
          <p:spPr>
            <a:xfrm rot="2958816">
              <a:off x="5313414" y="2520566"/>
              <a:ext cx="826778" cy="815632"/>
            </a:xfrm>
            <a:prstGeom prst="corner">
              <a:avLst>
                <a:gd name="adj1" fmla="val 9791"/>
                <a:gd name="adj2" fmla="val 13297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 descr="logo  MF França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-1"/>
            <a:ext cx="3131840" cy="71187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lum bright="11000" contrast="-44000"/>
          </a:blip>
          <a:srcRect b="28906"/>
          <a:stretch>
            <a:fillRect/>
          </a:stretch>
        </p:blipFill>
        <p:spPr bwMode="auto">
          <a:xfrm>
            <a:off x="0" y="30567"/>
            <a:ext cx="3059832" cy="51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720080"/>
          </a:xfrm>
        </p:spPr>
        <p:txBody>
          <a:bodyPr>
            <a:noAutofit/>
          </a:bodyPr>
          <a:lstStyle/>
          <a:p>
            <a:r>
              <a:rPr lang="fr-FR" dirty="0" smtClean="0"/>
              <a:t>Tests Réalisés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Nous avons effectué des tests, avec </a:t>
            </a:r>
            <a:r>
              <a:rPr lang="fr-FR" sz="2400" b="1" cap="small" spc="15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LEADERCRAFT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au sein de diverses organisations:</a:t>
            </a:r>
          </a:p>
          <a:p>
            <a:pPr marL="0" indent="355600" algn="just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531813" algn="just">
              <a:buFontTx/>
              <a:buChar char="-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Service commercial d’une chaîne de télévision italienne</a:t>
            </a:r>
          </a:p>
          <a:p>
            <a:pPr marL="0" indent="531813" algn="just">
              <a:buFontTx/>
              <a:buChar char="-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Université italienne</a:t>
            </a:r>
          </a:p>
          <a:p>
            <a:pPr marL="0" indent="531813" algn="just">
              <a:buFontTx/>
              <a:buChar char="-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 PME italiennes et françaises</a:t>
            </a:r>
          </a:p>
          <a:p>
            <a:pPr marL="0" indent="355600" algn="just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355600" algn="just"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Ces tests ont pu mettre en lumière les utilités pratiques du </a:t>
            </a:r>
            <a:r>
              <a:rPr lang="fr-FR" sz="2400" b="1" cap="small" spc="15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LEADERCRAFT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en matière d’aide au coaching, d’amélioration des compétences personnelles comme  l’écoute active, la communication, la négociation ou la gestion de conflits, cette liste n’étant pas exhaustive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Tahoma" charset="0"/>
              </a:rPr>
              <a:t>.</a:t>
            </a:r>
            <a:endParaRPr lang="fr-FR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 descr="logo  MF França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-1"/>
            <a:ext cx="3131840" cy="71187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>
            <a:lum bright="11000" contrast="-44000"/>
          </a:blip>
          <a:srcRect b="28906"/>
          <a:stretch>
            <a:fillRect/>
          </a:stretch>
        </p:blipFill>
        <p:spPr bwMode="auto">
          <a:xfrm>
            <a:off x="0" y="30567"/>
            <a:ext cx="3059832" cy="51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720080"/>
          </a:xfrm>
        </p:spPr>
        <p:txBody>
          <a:bodyPr>
            <a:noAutofit/>
          </a:bodyPr>
          <a:lstStyle/>
          <a:p>
            <a:r>
              <a:rPr lang="fr-FR" dirty="0" smtClean="0"/>
              <a:t>Comment ça Marche ?</a:t>
            </a:r>
            <a:endParaRPr lang="fr-FR" sz="2800" dirty="0"/>
          </a:p>
        </p:txBody>
      </p:sp>
      <p:pic>
        <p:nvPicPr>
          <p:cNvPr id="18" name="Espace réservé du contenu 17" descr="logo-leadercraft_p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321"/>
          <a:stretch>
            <a:fillRect/>
          </a:stretch>
        </p:blipFill>
        <p:spPr>
          <a:xfrm>
            <a:off x="3193692" y="3737350"/>
            <a:ext cx="3240360" cy="483738"/>
          </a:xfrm>
          <a:ln w="38100">
            <a:solidFill>
              <a:schemeClr val="tx2"/>
            </a:solidFill>
          </a:ln>
        </p:spPr>
      </p:pic>
      <p:pic>
        <p:nvPicPr>
          <p:cNvPr id="4" name="Picture 4" descr="conversation_small"/>
          <p:cNvPicPr>
            <a:picLocks noChangeAspect="1" noChangeArrowheads="1"/>
          </p:cNvPicPr>
          <p:nvPr/>
        </p:nvPicPr>
        <p:blipFill>
          <a:blip r:embed="rId3" cstate="print"/>
          <a:srcRect r="49650"/>
          <a:stretch>
            <a:fillRect/>
          </a:stretch>
        </p:blipFill>
        <p:spPr bwMode="auto">
          <a:xfrm>
            <a:off x="35496" y="3438219"/>
            <a:ext cx="720080" cy="9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erson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55310" y="3455926"/>
            <a:ext cx="981186" cy="98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thumb_ufficio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65109" y="1340768"/>
            <a:ext cx="1130002" cy="113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alto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046471" y="5668850"/>
            <a:ext cx="1331477" cy="100051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753532" y="3645024"/>
            <a:ext cx="1368152" cy="64807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flipH="1">
            <a:off x="6506060" y="3645024"/>
            <a:ext cx="1368152" cy="64807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 rot="5400000">
            <a:off x="4162327" y="2820402"/>
            <a:ext cx="1072029" cy="705049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rot="5400000" flipH="1">
            <a:off x="4158285" y="4480632"/>
            <a:ext cx="1080119" cy="705049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/>
          </a:p>
        </p:txBody>
      </p:sp>
      <p:pic>
        <p:nvPicPr>
          <p:cNvPr id="19" name="Image 18" descr="logo  MF Françai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-1"/>
            <a:ext cx="3131840" cy="711873"/>
          </a:xfrm>
          <a:prstGeom prst="rect">
            <a:avLst/>
          </a:prstGeom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8" cstate="print">
            <a:lum bright="11000" contrast="-44000"/>
          </a:blip>
          <a:srcRect b="28906"/>
          <a:stretch>
            <a:fillRect/>
          </a:stretch>
        </p:blipFill>
        <p:spPr bwMode="auto">
          <a:xfrm>
            <a:off x="0" y="30567"/>
            <a:ext cx="3059832" cy="51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 descr="Sans titre.JPG"/>
          <p:cNvPicPr>
            <a:picLocks noChangeAspect="1"/>
          </p:cNvPicPr>
          <p:nvPr/>
        </p:nvPicPr>
        <p:blipFill>
          <a:blip r:embed="rId3" cstate="print"/>
          <a:srcRect l="52986"/>
          <a:stretch>
            <a:fillRect/>
          </a:stretch>
        </p:blipFill>
        <p:spPr>
          <a:xfrm>
            <a:off x="1033452" y="3429000"/>
            <a:ext cx="670631" cy="936104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1" animBg="1"/>
      <p:bldP spid="16" grpId="1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720080"/>
          </a:xfrm>
        </p:spPr>
        <p:txBody>
          <a:bodyPr>
            <a:noAutofit/>
          </a:bodyPr>
          <a:lstStyle/>
          <a:p>
            <a:r>
              <a:rPr lang="fr-FR" dirty="0" smtClean="0"/>
              <a:t>La Structure Du Modèle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2160240"/>
          </a:xfrm>
        </p:spPr>
        <p:txBody>
          <a:bodyPr>
            <a:noAutofit/>
          </a:bodyPr>
          <a:lstStyle/>
          <a:p>
            <a:pPr marL="0" indent="17463" algn="just">
              <a:buNone/>
            </a:pPr>
            <a:r>
              <a:rPr lang="it-IT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structure du modèle est basée sur des listes de phrases les unes parallèles aux autres. Chaque phrase est associée à des variables comme le poids des mots, le score et l’information para verbale.</a:t>
            </a:r>
          </a:p>
          <a:p>
            <a:pPr marL="0" indent="0" algn="just">
              <a:buNone/>
            </a:pPr>
            <a:r>
              <a:rPr lang="it-IT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phrases parallèles sont équivalentes à la phrase principale, le système les combine au hasard.</a:t>
            </a:r>
          </a:p>
          <a:p>
            <a:pPr marL="0" indent="0" algn="just">
              <a:buNone/>
            </a:pPr>
            <a:r>
              <a:rPr lang="it-IT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Ex. Premier échange: dans ce cas, le jeu fournit sept phrases, pour chaque échange parmi lesquels choisir la réponse la mieux adaptée et ainsi de suite.</a:t>
            </a:r>
          </a:p>
          <a:p>
            <a:pPr marL="0" indent="355600" algn="just">
              <a:buNone/>
            </a:pPr>
            <a:endParaRPr lang="fr-FR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051695" y="3717032"/>
            <a:ext cx="432073" cy="404565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051695" y="4148832"/>
            <a:ext cx="432073" cy="404565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2051695" y="4580632"/>
            <a:ext cx="432073" cy="404565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051695" y="5012432"/>
            <a:ext cx="432073" cy="404565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051695" y="5444232"/>
            <a:ext cx="432073" cy="404565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2051695" y="5876032"/>
            <a:ext cx="432073" cy="404565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051695" y="6309419"/>
            <a:ext cx="432073" cy="404565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27"/>
          <p:cNvSpPr>
            <a:spLocks noChangeArrowheads="1"/>
          </p:cNvSpPr>
          <p:nvPr/>
        </p:nvSpPr>
        <p:spPr bwMode="auto">
          <a:xfrm>
            <a:off x="2555553" y="3717032"/>
            <a:ext cx="432073" cy="404565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2555553" y="4148832"/>
            <a:ext cx="432073" cy="404565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Oval 29"/>
          <p:cNvSpPr>
            <a:spLocks noChangeArrowheads="1"/>
          </p:cNvSpPr>
          <p:nvPr/>
        </p:nvSpPr>
        <p:spPr bwMode="auto">
          <a:xfrm>
            <a:off x="2555553" y="4580632"/>
            <a:ext cx="432073" cy="404565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Oval 30"/>
          <p:cNvSpPr>
            <a:spLocks noChangeArrowheads="1"/>
          </p:cNvSpPr>
          <p:nvPr/>
        </p:nvSpPr>
        <p:spPr bwMode="auto">
          <a:xfrm>
            <a:off x="2555553" y="5012432"/>
            <a:ext cx="432073" cy="404565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Oval 31"/>
          <p:cNvSpPr>
            <a:spLocks noChangeArrowheads="1"/>
          </p:cNvSpPr>
          <p:nvPr/>
        </p:nvSpPr>
        <p:spPr bwMode="auto">
          <a:xfrm>
            <a:off x="2555553" y="5444232"/>
            <a:ext cx="432073" cy="404565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32"/>
          <p:cNvSpPr>
            <a:spLocks noChangeArrowheads="1"/>
          </p:cNvSpPr>
          <p:nvPr/>
        </p:nvSpPr>
        <p:spPr bwMode="auto">
          <a:xfrm>
            <a:off x="2555553" y="5876032"/>
            <a:ext cx="432073" cy="404565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Oval 33"/>
          <p:cNvSpPr>
            <a:spLocks noChangeArrowheads="1"/>
          </p:cNvSpPr>
          <p:nvPr/>
        </p:nvSpPr>
        <p:spPr bwMode="auto">
          <a:xfrm>
            <a:off x="2555553" y="6309419"/>
            <a:ext cx="432073" cy="404565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3059832" y="3717032"/>
            <a:ext cx="432073" cy="404565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Oval 42"/>
          <p:cNvSpPr>
            <a:spLocks noChangeArrowheads="1"/>
          </p:cNvSpPr>
          <p:nvPr/>
        </p:nvSpPr>
        <p:spPr bwMode="auto">
          <a:xfrm>
            <a:off x="3059832" y="4148832"/>
            <a:ext cx="432073" cy="404565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Oval 43"/>
          <p:cNvSpPr>
            <a:spLocks noChangeArrowheads="1"/>
          </p:cNvSpPr>
          <p:nvPr/>
        </p:nvSpPr>
        <p:spPr bwMode="auto">
          <a:xfrm>
            <a:off x="3059832" y="4580632"/>
            <a:ext cx="432073" cy="404565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44"/>
          <p:cNvSpPr>
            <a:spLocks noChangeArrowheads="1"/>
          </p:cNvSpPr>
          <p:nvPr/>
        </p:nvSpPr>
        <p:spPr bwMode="auto">
          <a:xfrm>
            <a:off x="3059832" y="5012432"/>
            <a:ext cx="432073" cy="404565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Oval 45"/>
          <p:cNvSpPr>
            <a:spLocks noChangeArrowheads="1"/>
          </p:cNvSpPr>
          <p:nvPr/>
        </p:nvSpPr>
        <p:spPr bwMode="auto">
          <a:xfrm>
            <a:off x="3059832" y="5444232"/>
            <a:ext cx="432073" cy="404565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Oval 46"/>
          <p:cNvSpPr>
            <a:spLocks noChangeArrowheads="1"/>
          </p:cNvSpPr>
          <p:nvPr/>
        </p:nvSpPr>
        <p:spPr bwMode="auto">
          <a:xfrm>
            <a:off x="3059832" y="5876032"/>
            <a:ext cx="432073" cy="404565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Oval 47"/>
          <p:cNvSpPr>
            <a:spLocks noChangeArrowheads="1"/>
          </p:cNvSpPr>
          <p:nvPr/>
        </p:nvSpPr>
        <p:spPr bwMode="auto">
          <a:xfrm>
            <a:off x="3059832" y="6309419"/>
            <a:ext cx="432073" cy="404565"/>
          </a:xfrm>
          <a:prstGeom prst="ellipse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6732215" y="3717032"/>
            <a:ext cx="432073" cy="404565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Oval 7"/>
          <p:cNvSpPr>
            <a:spLocks noChangeArrowheads="1"/>
          </p:cNvSpPr>
          <p:nvPr/>
        </p:nvSpPr>
        <p:spPr bwMode="auto">
          <a:xfrm>
            <a:off x="6732215" y="4148832"/>
            <a:ext cx="432073" cy="404565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6732215" y="4580632"/>
            <a:ext cx="432073" cy="404565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6732215" y="5012432"/>
            <a:ext cx="432073" cy="404565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6732215" y="5444232"/>
            <a:ext cx="432073" cy="404565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6732215" y="5876032"/>
            <a:ext cx="432073" cy="404565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Oval 12"/>
          <p:cNvSpPr>
            <a:spLocks noChangeArrowheads="1"/>
          </p:cNvSpPr>
          <p:nvPr/>
        </p:nvSpPr>
        <p:spPr bwMode="auto">
          <a:xfrm>
            <a:off x="6732215" y="6309419"/>
            <a:ext cx="432073" cy="404565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Oval 41"/>
          <p:cNvSpPr>
            <a:spLocks noChangeArrowheads="1"/>
          </p:cNvSpPr>
          <p:nvPr/>
        </p:nvSpPr>
        <p:spPr bwMode="auto">
          <a:xfrm>
            <a:off x="5724500" y="3717032"/>
            <a:ext cx="432073" cy="404565"/>
          </a:xfrm>
          <a:prstGeom prst="ellipse">
            <a:avLst/>
          </a:prstGeom>
          <a:solidFill>
            <a:schemeClr val="bg1">
              <a:lumMod val="85000"/>
              <a:alpha val="73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Oval 42"/>
          <p:cNvSpPr>
            <a:spLocks noChangeArrowheads="1"/>
          </p:cNvSpPr>
          <p:nvPr/>
        </p:nvSpPr>
        <p:spPr bwMode="auto">
          <a:xfrm>
            <a:off x="5724500" y="4148832"/>
            <a:ext cx="432073" cy="404565"/>
          </a:xfrm>
          <a:prstGeom prst="ellipse">
            <a:avLst/>
          </a:prstGeom>
          <a:solidFill>
            <a:schemeClr val="bg1">
              <a:lumMod val="85000"/>
              <a:alpha val="73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Oval 43"/>
          <p:cNvSpPr>
            <a:spLocks noChangeArrowheads="1"/>
          </p:cNvSpPr>
          <p:nvPr/>
        </p:nvSpPr>
        <p:spPr bwMode="auto">
          <a:xfrm>
            <a:off x="5724500" y="4580632"/>
            <a:ext cx="432073" cy="404565"/>
          </a:xfrm>
          <a:prstGeom prst="ellipse">
            <a:avLst/>
          </a:prstGeom>
          <a:solidFill>
            <a:schemeClr val="bg1">
              <a:lumMod val="85000"/>
              <a:alpha val="73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Oval 44"/>
          <p:cNvSpPr>
            <a:spLocks noChangeArrowheads="1"/>
          </p:cNvSpPr>
          <p:nvPr/>
        </p:nvSpPr>
        <p:spPr bwMode="auto">
          <a:xfrm>
            <a:off x="5724500" y="5012432"/>
            <a:ext cx="432073" cy="404565"/>
          </a:xfrm>
          <a:prstGeom prst="ellipse">
            <a:avLst/>
          </a:prstGeom>
          <a:solidFill>
            <a:schemeClr val="bg1">
              <a:lumMod val="85000"/>
              <a:alpha val="73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Oval 45"/>
          <p:cNvSpPr>
            <a:spLocks noChangeArrowheads="1"/>
          </p:cNvSpPr>
          <p:nvPr/>
        </p:nvSpPr>
        <p:spPr bwMode="auto">
          <a:xfrm>
            <a:off x="5724500" y="5444232"/>
            <a:ext cx="432073" cy="404565"/>
          </a:xfrm>
          <a:prstGeom prst="ellipse">
            <a:avLst/>
          </a:prstGeom>
          <a:solidFill>
            <a:schemeClr val="bg1">
              <a:lumMod val="85000"/>
              <a:alpha val="73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Oval 46"/>
          <p:cNvSpPr>
            <a:spLocks noChangeArrowheads="1"/>
          </p:cNvSpPr>
          <p:nvPr/>
        </p:nvSpPr>
        <p:spPr bwMode="auto">
          <a:xfrm>
            <a:off x="5724500" y="5876032"/>
            <a:ext cx="432073" cy="404565"/>
          </a:xfrm>
          <a:prstGeom prst="ellipse">
            <a:avLst/>
          </a:prstGeom>
          <a:solidFill>
            <a:schemeClr val="bg1">
              <a:lumMod val="85000"/>
              <a:alpha val="73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Oval 47"/>
          <p:cNvSpPr>
            <a:spLocks noChangeArrowheads="1"/>
          </p:cNvSpPr>
          <p:nvPr/>
        </p:nvSpPr>
        <p:spPr bwMode="auto">
          <a:xfrm>
            <a:off x="5724500" y="6309419"/>
            <a:ext cx="432073" cy="404565"/>
          </a:xfrm>
          <a:prstGeom prst="ellipse">
            <a:avLst/>
          </a:prstGeom>
          <a:solidFill>
            <a:schemeClr val="bg1">
              <a:lumMod val="85000"/>
              <a:alpha val="73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Oval 27"/>
          <p:cNvSpPr>
            <a:spLocks noChangeArrowheads="1"/>
          </p:cNvSpPr>
          <p:nvPr/>
        </p:nvSpPr>
        <p:spPr bwMode="auto">
          <a:xfrm>
            <a:off x="6228581" y="3717032"/>
            <a:ext cx="432073" cy="404565"/>
          </a:xfrm>
          <a:prstGeom prst="ellipse">
            <a:avLst/>
          </a:prstGeom>
          <a:solidFill>
            <a:schemeClr val="bg1">
              <a:lumMod val="65000"/>
              <a:alpha val="68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Oval 28"/>
          <p:cNvSpPr>
            <a:spLocks noChangeArrowheads="1"/>
          </p:cNvSpPr>
          <p:nvPr/>
        </p:nvSpPr>
        <p:spPr bwMode="auto">
          <a:xfrm>
            <a:off x="6228581" y="4148832"/>
            <a:ext cx="432073" cy="404565"/>
          </a:xfrm>
          <a:prstGeom prst="ellipse">
            <a:avLst/>
          </a:prstGeom>
          <a:solidFill>
            <a:schemeClr val="bg1">
              <a:lumMod val="65000"/>
              <a:alpha val="68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Oval 29"/>
          <p:cNvSpPr>
            <a:spLocks noChangeArrowheads="1"/>
          </p:cNvSpPr>
          <p:nvPr/>
        </p:nvSpPr>
        <p:spPr bwMode="auto">
          <a:xfrm>
            <a:off x="6228581" y="4580632"/>
            <a:ext cx="432073" cy="404565"/>
          </a:xfrm>
          <a:prstGeom prst="ellipse">
            <a:avLst/>
          </a:prstGeom>
          <a:solidFill>
            <a:schemeClr val="bg1">
              <a:lumMod val="65000"/>
              <a:alpha val="68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6228581" y="5012432"/>
            <a:ext cx="432073" cy="404565"/>
          </a:xfrm>
          <a:prstGeom prst="ellipse">
            <a:avLst/>
          </a:prstGeom>
          <a:solidFill>
            <a:schemeClr val="bg1">
              <a:lumMod val="65000"/>
              <a:alpha val="68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Oval 31"/>
          <p:cNvSpPr>
            <a:spLocks noChangeArrowheads="1"/>
          </p:cNvSpPr>
          <p:nvPr/>
        </p:nvSpPr>
        <p:spPr bwMode="auto">
          <a:xfrm>
            <a:off x="6228581" y="5444232"/>
            <a:ext cx="432073" cy="404565"/>
          </a:xfrm>
          <a:prstGeom prst="ellipse">
            <a:avLst/>
          </a:prstGeom>
          <a:solidFill>
            <a:schemeClr val="bg1">
              <a:lumMod val="65000"/>
              <a:alpha val="68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Oval 32"/>
          <p:cNvSpPr>
            <a:spLocks noChangeArrowheads="1"/>
          </p:cNvSpPr>
          <p:nvPr/>
        </p:nvSpPr>
        <p:spPr bwMode="auto">
          <a:xfrm>
            <a:off x="6228581" y="5876032"/>
            <a:ext cx="432073" cy="404565"/>
          </a:xfrm>
          <a:prstGeom prst="ellipse">
            <a:avLst/>
          </a:prstGeom>
          <a:solidFill>
            <a:schemeClr val="bg1">
              <a:lumMod val="65000"/>
              <a:alpha val="68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Oval 33"/>
          <p:cNvSpPr>
            <a:spLocks noChangeArrowheads="1"/>
          </p:cNvSpPr>
          <p:nvPr/>
        </p:nvSpPr>
        <p:spPr bwMode="auto">
          <a:xfrm>
            <a:off x="6228581" y="6309419"/>
            <a:ext cx="432073" cy="404565"/>
          </a:xfrm>
          <a:prstGeom prst="ellipse">
            <a:avLst/>
          </a:prstGeom>
          <a:solidFill>
            <a:schemeClr val="bg1">
              <a:lumMod val="65000"/>
              <a:alpha val="68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pic>
        <p:nvPicPr>
          <p:cNvPr id="81" name="Picture 4" descr="Paol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8B9B5"/>
              </a:clrFrom>
              <a:clrTo>
                <a:srgbClr val="B8B9B5">
                  <a:alpha val="0"/>
                </a:srgbClr>
              </a:clrTo>
            </a:clrChange>
          </a:blip>
          <a:srcRect l="17738" t="3073" r="11501"/>
          <a:stretch>
            <a:fillRect/>
          </a:stretch>
        </p:blipFill>
        <p:spPr bwMode="auto">
          <a:xfrm>
            <a:off x="323528" y="4077072"/>
            <a:ext cx="1296144" cy="253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" name="Rectangle 48"/>
          <p:cNvSpPr>
            <a:spLocks noChangeArrowheads="1"/>
          </p:cNvSpPr>
          <p:nvPr/>
        </p:nvSpPr>
        <p:spPr bwMode="auto">
          <a:xfrm>
            <a:off x="107504" y="3573016"/>
            <a:ext cx="1728192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600" b="1" i="1" dirty="0">
                <a:latin typeface="Arial" pitchFamily="34" charset="0"/>
                <a:cs typeface="Arial" pitchFamily="34" charset="0"/>
              </a:rPr>
              <a:t>Premier échange</a:t>
            </a:r>
          </a:p>
        </p:txBody>
      </p:sp>
      <p:pic>
        <p:nvPicPr>
          <p:cNvPr id="83" name="Picture 5" descr="mar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789040"/>
            <a:ext cx="1224136" cy="246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" name="Rectangle 51"/>
          <p:cNvSpPr>
            <a:spLocks noChangeArrowheads="1"/>
          </p:cNvSpPr>
          <p:nvPr/>
        </p:nvSpPr>
        <p:spPr bwMode="auto">
          <a:xfrm>
            <a:off x="7236296" y="6366557"/>
            <a:ext cx="1805980" cy="45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600" b="1" i="1" dirty="0">
                <a:latin typeface="Arial" pitchFamily="34" charset="0"/>
                <a:cs typeface="Arial" pitchFamily="34" charset="0"/>
              </a:rPr>
              <a:t>Premier échange</a:t>
            </a:r>
          </a:p>
        </p:txBody>
      </p:sp>
      <p:pic>
        <p:nvPicPr>
          <p:cNvPr id="85" name="Image 84" descr="logo  MF França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-1"/>
            <a:ext cx="3131840" cy="711873"/>
          </a:xfrm>
          <a:prstGeom prst="rect">
            <a:avLst/>
          </a:prstGeom>
        </p:spPr>
      </p:pic>
      <p:pic>
        <p:nvPicPr>
          <p:cNvPr id="86" name="Picture 8"/>
          <p:cNvPicPr>
            <a:picLocks noChangeAspect="1" noChangeArrowheads="1"/>
          </p:cNvPicPr>
          <p:nvPr/>
        </p:nvPicPr>
        <p:blipFill>
          <a:blip r:embed="rId5" cstate="print">
            <a:lum bright="11000" contrast="-44000"/>
          </a:blip>
          <a:srcRect b="28906"/>
          <a:stretch>
            <a:fillRect/>
          </a:stretch>
        </p:blipFill>
        <p:spPr bwMode="auto">
          <a:xfrm>
            <a:off x="0" y="30567"/>
            <a:ext cx="3059832" cy="51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720080"/>
          </a:xfrm>
        </p:spPr>
        <p:txBody>
          <a:bodyPr>
            <a:noAutofit/>
          </a:bodyPr>
          <a:lstStyle/>
          <a:p>
            <a:r>
              <a:rPr lang="fr-FR" dirty="0" smtClean="0"/>
              <a:t>Les Avantages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507288" cy="4824536"/>
          </a:xfrm>
        </p:spPr>
        <p:txBody>
          <a:bodyPr>
            <a:noAutofit/>
          </a:bodyPr>
          <a:lstStyle/>
          <a:p>
            <a:pPr marL="0" lvl="1" indent="531813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Economique – optimise les ressources</a:t>
            </a:r>
          </a:p>
          <a:p>
            <a:pPr marL="0" lvl="1" indent="531813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Méthodologique – maintient la continuité et le feedback</a:t>
            </a:r>
          </a:p>
          <a:p>
            <a:pPr marL="0" lvl="1" indent="531813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Organisationnel – créé une culture corporate</a:t>
            </a:r>
          </a:p>
          <a:p>
            <a:pPr marL="0" lvl="1" indent="531813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Educatif et ludique – via le jeu sérieux, par définition</a:t>
            </a:r>
          </a:p>
        </p:txBody>
      </p:sp>
      <p:pic>
        <p:nvPicPr>
          <p:cNvPr id="4" name="Image 3" descr="logo  MF França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-1"/>
            <a:ext cx="3131840" cy="71187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11000" contrast="-44000"/>
          </a:blip>
          <a:srcRect b="28906"/>
          <a:stretch>
            <a:fillRect/>
          </a:stretch>
        </p:blipFill>
        <p:spPr bwMode="auto">
          <a:xfrm>
            <a:off x="0" y="30567"/>
            <a:ext cx="3059832" cy="51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720080"/>
          </a:xfrm>
        </p:spPr>
        <p:txBody>
          <a:bodyPr>
            <a:noAutofit/>
          </a:bodyPr>
          <a:lstStyle/>
          <a:p>
            <a:r>
              <a:rPr lang="fr-FR" dirty="0" smtClean="0"/>
              <a:t>La Vidéo</a:t>
            </a:r>
            <a:endParaRPr lang="fr-FR" sz="2800" dirty="0"/>
          </a:p>
        </p:txBody>
      </p:sp>
      <p:pic>
        <p:nvPicPr>
          <p:cNvPr id="4" name="Image 3" descr="logo  MF França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-1"/>
            <a:ext cx="3131840" cy="71187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lum bright="11000" contrast="-44000"/>
          </a:blip>
          <a:srcRect b="28906"/>
          <a:stretch>
            <a:fillRect/>
          </a:stretch>
        </p:blipFill>
        <p:spPr bwMode="auto">
          <a:xfrm>
            <a:off x="0" y="30567"/>
            <a:ext cx="3059832" cy="51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Diapo Leadercraf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7897" y="1556792"/>
            <a:ext cx="9090607" cy="511256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488</Words>
  <Application>Microsoft Office PowerPoint</Application>
  <PresentationFormat>Affichage à l'écran (4:3)</PresentationFormat>
  <Paragraphs>55</Paragraphs>
  <Slides>10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Qu’est ce que le Jeu LEADERCRAFT ?</vt:lpstr>
      <vt:lpstr>Comment ça Marche ?</vt:lpstr>
      <vt:lpstr>Comment ça Marche ?</vt:lpstr>
      <vt:lpstr>Tests Réalisés</vt:lpstr>
      <vt:lpstr>Comment ça Marche ?</vt:lpstr>
      <vt:lpstr>La Structure Du Modèle</vt:lpstr>
      <vt:lpstr>Les Avantages</vt:lpstr>
      <vt:lpstr>La Vidéo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LEADERCRAFT</dc:title>
  <dc:creator>MF &amp; PARTNERS CONSULTING</dc:creator>
  <cp:lastModifiedBy>collaborateur MF</cp:lastModifiedBy>
  <cp:revision>23</cp:revision>
  <dcterms:modified xsi:type="dcterms:W3CDTF">2012-06-13T09:12:51Z</dcterms:modified>
</cp:coreProperties>
</file>